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66" r:id="rId11"/>
    <p:sldId id="267" r:id="rId12"/>
    <p:sldId id="268" r:id="rId13"/>
    <p:sldId id="317" r:id="rId14"/>
    <p:sldId id="318" r:id="rId15"/>
    <p:sldId id="320" r:id="rId16"/>
    <p:sldId id="321" r:id="rId17"/>
    <p:sldId id="269" r:id="rId18"/>
    <p:sldId id="270" r:id="rId19"/>
    <p:sldId id="273" r:id="rId20"/>
    <p:sldId id="271" r:id="rId21"/>
    <p:sldId id="291" r:id="rId22"/>
    <p:sldId id="276" r:id="rId23"/>
    <p:sldId id="289" r:id="rId24"/>
    <p:sldId id="279" r:id="rId25"/>
    <p:sldId id="277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12" r:id="rId36"/>
    <p:sldId id="292" r:id="rId37"/>
    <p:sldId id="299" r:id="rId38"/>
    <p:sldId id="300" r:id="rId39"/>
    <p:sldId id="294" r:id="rId40"/>
    <p:sldId id="295" r:id="rId41"/>
    <p:sldId id="313" r:id="rId42"/>
    <p:sldId id="304" r:id="rId43"/>
    <p:sldId id="301" r:id="rId44"/>
    <p:sldId id="314" r:id="rId45"/>
    <p:sldId id="302" r:id="rId46"/>
    <p:sldId id="303" r:id="rId47"/>
    <p:sldId id="325" r:id="rId48"/>
    <p:sldId id="315" r:id="rId49"/>
    <p:sldId id="305" r:id="rId50"/>
    <p:sldId id="307" r:id="rId51"/>
    <p:sldId id="309" r:id="rId52"/>
    <p:sldId id="310" r:id="rId53"/>
    <p:sldId id="306" r:id="rId54"/>
    <p:sldId id="324" r:id="rId55"/>
    <p:sldId id="322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3EB1F-2A41-317A-7F2B-4C21B6116E3B}" v="1" dt="2023-01-15T18:40:34.792"/>
    <p1510:client id="{AA82A69D-E3F7-4A65-8295-133837AC6AA7}" v="1" dt="2023-01-16T19:55:44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Sonda\tabulka%20hodno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Sonda\tabulka%20hodn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ln>
                  <a:noFill/>
                </a:ln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Průběh teploty v závislosti na nadmořské výšce</a:t>
            </a:r>
          </a:p>
          <a:p>
            <a:pPr>
              <a:defRPr sz="1400" b="1" i="0" u="none" strike="noStrike" kern="1200" cap="none" baseline="0">
                <a:ln>
                  <a:noFill/>
                </a:ln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let vzhůru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8166485616033211E-2"/>
          <c:y val="9.9586092715231805E-2"/>
          <c:w val="0.92984265462961091"/>
          <c:h val="0.83364164537379848"/>
        </c:manualLayout>
      </c:layout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List1!$A$4:$A$53</c:f>
              <c:numCache>
                <c:formatCode>General</c:formatCode>
                <c:ptCount val="50"/>
                <c:pt idx="0">
                  <c:v>301</c:v>
                </c:pt>
                <c:pt idx="1">
                  <c:v>407</c:v>
                </c:pt>
                <c:pt idx="2">
                  <c:v>525</c:v>
                </c:pt>
                <c:pt idx="3">
                  <c:v>1012</c:v>
                </c:pt>
                <c:pt idx="4">
                  <c:v>1510</c:v>
                </c:pt>
                <c:pt idx="5">
                  <c:v>2006</c:v>
                </c:pt>
                <c:pt idx="6">
                  <c:v>2509</c:v>
                </c:pt>
                <c:pt idx="7">
                  <c:v>3008</c:v>
                </c:pt>
                <c:pt idx="8">
                  <c:v>3508</c:v>
                </c:pt>
                <c:pt idx="9">
                  <c:v>4001</c:v>
                </c:pt>
                <c:pt idx="10">
                  <c:v>4509</c:v>
                </c:pt>
                <c:pt idx="11">
                  <c:v>5006</c:v>
                </c:pt>
                <c:pt idx="12">
                  <c:v>5507</c:v>
                </c:pt>
                <c:pt idx="13">
                  <c:v>6012</c:v>
                </c:pt>
                <c:pt idx="14">
                  <c:v>6515</c:v>
                </c:pt>
                <c:pt idx="15">
                  <c:v>7007</c:v>
                </c:pt>
                <c:pt idx="16">
                  <c:v>7510</c:v>
                </c:pt>
                <c:pt idx="17">
                  <c:v>8003</c:v>
                </c:pt>
                <c:pt idx="18">
                  <c:v>8512</c:v>
                </c:pt>
                <c:pt idx="19">
                  <c:v>9004</c:v>
                </c:pt>
                <c:pt idx="20">
                  <c:v>10012</c:v>
                </c:pt>
                <c:pt idx="21">
                  <c:v>10512</c:v>
                </c:pt>
                <c:pt idx="22">
                  <c:v>11014</c:v>
                </c:pt>
                <c:pt idx="23">
                  <c:v>11511</c:v>
                </c:pt>
                <c:pt idx="24">
                  <c:v>12015</c:v>
                </c:pt>
                <c:pt idx="25">
                  <c:v>12513</c:v>
                </c:pt>
                <c:pt idx="26">
                  <c:v>13011</c:v>
                </c:pt>
                <c:pt idx="27">
                  <c:v>13503</c:v>
                </c:pt>
                <c:pt idx="28">
                  <c:v>14004</c:v>
                </c:pt>
                <c:pt idx="29">
                  <c:v>15013</c:v>
                </c:pt>
                <c:pt idx="30">
                  <c:v>16006</c:v>
                </c:pt>
                <c:pt idx="31">
                  <c:v>17014</c:v>
                </c:pt>
                <c:pt idx="32">
                  <c:v>18014</c:v>
                </c:pt>
                <c:pt idx="33">
                  <c:v>19007</c:v>
                </c:pt>
                <c:pt idx="34">
                  <c:v>20002</c:v>
                </c:pt>
                <c:pt idx="35">
                  <c:v>21003</c:v>
                </c:pt>
                <c:pt idx="36">
                  <c:v>22007</c:v>
                </c:pt>
                <c:pt idx="37">
                  <c:v>23007</c:v>
                </c:pt>
                <c:pt idx="38">
                  <c:v>24009</c:v>
                </c:pt>
                <c:pt idx="39">
                  <c:v>25003</c:v>
                </c:pt>
                <c:pt idx="40">
                  <c:v>26003</c:v>
                </c:pt>
                <c:pt idx="41">
                  <c:v>27010</c:v>
                </c:pt>
                <c:pt idx="42">
                  <c:v>28012</c:v>
                </c:pt>
                <c:pt idx="43">
                  <c:v>29010</c:v>
                </c:pt>
                <c:pt idx="44">
                  <c:v>30014</c:v>
                </c:pt>
                <c:pt idx="45">
                  <c:v>31001</c:v>
                </c:pt>
                <c:pt idx="46">
                  <c:v>32003</c:v>
                </c:pt>
                <c:pt idx="47">
                  <c:v>33018</c:v>
                </c:pt>
                <c:pt idx="48">
                  <c:v>34016</c:v>
                </c:pt>
                <c:pt idx="49">
                  <c:v>34568</c:v>
                </c:pt>
              </c:numCache>
            </c:numRef>
          </c:xVal>
          <c:yVal>
            <c:numRef>
              <c:f>List1!$B$4:$B$53</c:f>
              <c:numCache>
                <c:formatCode>General</c:formatCode>
                <c:ptCount val="50"/>
                <c:pt idx="0">
                  <c:v>10.5</c:v>
                </c:pt>
                <c:pt idx="1">
                  <c:v>9.5</c:v>
                </c:pt>
                <c:pt idx="2">
                  <c:v>9.6</c:v>
                </c:pt>
                <c:pt idx="3">
                  <c:v>11.2</c:v>
                </c:pt>
                <c:pt idx="4">
                  <c:v>10.199999999999999</c:v>
                </c:pt>
                <c:pt idx="5">
                  <c:v>9.1</c:v>
                </c:pt>
                <c:pt idx="6">
                  <c:v>9.8000000000000007</c:v>
                </c:pt>
                <c:pt idx="7">
                  <c:v>9.4</c:v>
                </c:pt>
                <c:pt idx="8">
                  <c:v>8.3000000000000007</c:v>
                </c:pt>
                <c:pt idx="9">
                  <c:v>7.7</c:v>
                </c:pt>
                <c:pt idx="10">
                  <c:v>5.2</c:v>
                </c:pt>
                <c:pt idx="11">
                  <c:v>2.7</c:v>
                </c:pt>
                <c:pt idx="12">
                  <c:v>1.3</c:v>
                </c:pt>
                <c:pt idx="13">
                  <c:v>2.2000000000000002</c:v>
                </c:pt>
                <c:pt idx="14">
                  <c:v>0.3</c:v>
                </c:pt>
                <c:pt idx="15">
                  <c:v>-0.5</c:v>
                </c:pt>
                <c:pt idx="16">
                  <c:v>-0.4</c:v>
                </c:pt>
                <c:pt idx="17">
                  <c:v>-0.7</c:v>
                </c:pt>
                <c:pt idx="18">
                  <c:v>-5.4</c:v>
                </c:pt>
                <c:pt idx="19">
                  <c:v>-3.6</c:v>
                </c:pt>
                <c:pt idx="20">
                  <c:v>-9.8000000000000007</c:v>
                </c:pt>
                <c:pt idx="21">
                  <c:v>-9.5</c:v>
                </c:pt>
                <c:pt idx="22">
                  <c:v>-10</c:v>
                </c:pt>
                <c:pt idx="23">
                  <c:v>-11.5</c:v>
                </c:pt>
                <c:pt idx="24">
                  <c:v>-13</c:v>
                </c:pt>
                <c:pt idx="25">
                  <c:v>-12</c:v>
                </c:pt>
                <c:pt idx="26">
                  <c:v>-9.5</c:v>
                </c:pt>
                <c:pt idx="27">
                  <c:v>-8.3000000000000007</c:v>
                </c:pt>
                <c:pt idx="28">
                  <c:v>-8.3000000000000007</c:v>
                </c:pt>
                <c:pt idx="29">
                  <c:v>-7.4</c:v>
                </c:pt>
                <c:pt idx="30">
                  <c:v>-4.0999999999999996</c:v>
                </c:pt>
                <c:pt idx="31">
                  <c:v>-3.5</c:v>
                </c:pt>
                <c:pt idx="32">
                  <c:v>-4.2</c:v>
                </c:pt>
                <c:pt idx="33">
                  <c:v>-5.3</c:v>
                </c:pt>
                <c:pt idx="34">
                  <c:v>-3.6</c:v>
                </c:pt>
                <c:pt idx="35">
                  <c:v>-1.1000000000000001</c:v>
                </c:pt>
                <c:pt idx="36">
                  <c:v>-1.2</c:v>
                </c:pt>
                <c:pt idx="37">
                  <c:v>-0.4</c:v>
                </c:pt>
                <c:pt idx="38">
                  <c:v>0.7</c:v>
                </c:pt>
                <c:pt idx="39">
                  <c:v>3.8</c:v>
                </c:pt>
                <c:pt idx="40">
                  <c:v>2.2000000000000002</c:v>
                </c:pt>
                <c:pt idx="41">
                  <c:v>6.2</c:v>
                </c:pt>
                <c:pt idx="42">
                  <c:v>8.4</c:v>
                </c:pt>
                <c:pt idx="43">
                  <c:v>10.7</c:v>
                </c:pt>
                <c:pt idx="44">
                  <c:v>8.1999999999999993</c:v>
                </c:pt>
                <c:pt idx="45">
                  <c:v>11.5</c:v>
                </c:pt>
                <c:pt idx="46">
                  <c:v>13.4</c:v>
                </c:pt>
                <c:pt idx="47">
                  <c:v>13.2</c:v>
                </c:pt>
                <c:pt idx="48">
                  <c:v>13.4</c:v>
                </c:pt>
                <c:pt idx="49">
                  <c:v>25.2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EC0-4444-8593-FAF1364DB7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599040"/>
        <c:axId val="220600960"/>
      </c:scatterChart>
      <c:valAx>
        <c:axId val="220599040"/>
        <c:scaling>
          <c:orientation val="minMax"/>
        </c:scaling>
        <c:delete val="0"/>
        <c:axPos val="b"/>
        <c:majorGridlines>
          <c:spPr>
            <a:ln w="9525" cap="sq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cross"/>
        <c:tickLblPos val="low"/>
        <c:spPr>
          <a:noFill/>
          <a:ln w="9525" cap="flat" cmpd="sng" algn="ctr">
            <a:solidFill>
              <a:schemeClr val="accent3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0600960"/>
        <c:crossesAt val="-15"/>
        <c:crossBetween val="midCat"/>
      </c:valAx>
      <c:valAx>
        <c:axId val="22060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0599040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n>
            <a:noFill/>
          </a:ln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Průběh</a:t>
            </a:r>
            <a:r>
              <a:rPr lang="cs-CZ" baseline="0"/>
              <a:t> teploty v závislosti na nadmořské výšce </a:t>
            </a:r>
          </a:p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aseline="0"/>
              <a:t>pád</a:t>
            </a:r>
            <a:endParaRPr lang="cs-CZ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8122703412073497E-2"/>
          <c:y val="0.19721055701370663"/>
          <c:w val="0.86354396325459315"/>
          <c:h val="0.77736111111111106"/>
        </c:manualLayout>
      </c:layout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List1!$A$54:$A$91</c:f>
              <c:numCache>
                <c:formatCode>General</c:formatCode>
                <c:ptCount val="38"/>
                <c:pt idx="0">
                  <c:v>33557</c:v>
                </c:pt>
                <c:pt idx="1">
                  <c:v>32998</c:v>
                </c:pt>
                <c:pt idx="2">
                  <c:v>31193</c:v>
                </c:pt>
                <c:pt idx="3">
                  <c:v>30345</c:v>
                </c:pt>
                <c:pt idx="4">
                  <c:v>29184</c:v>
                </c:pt>
                <c:pt idx="5">
                  <c:v>28001</c:v>
                </c:pt>
                <c:pt idx="6">
                  <c:v>27111</c:v>
                </c:pt>
                <c:pt idx="7">
                  <c:v>26101</c:v>
                </c:pt>
                <c:pt idx="8">
                  <c:v>25004</c:v>
                </c:pt>
                <c:pt idx="9">
                  <c:v>24008</c:v>
                </c:pt>
                <c:pt idx="10">
                  <c:v>23065</c:v>
                </c:pt>
                <c:pt idx="11">
                  <c:v>22097</c:v>
                </c:pt>
                <c:pt idx="12">
                  <c:v>21046</c:v>
                </c:pt>
                <c:pt idx="13">
                  <c:v>20086</c:v>
                </c:pt>
                <c:pt idx="14">
                  <c:v>19056</c:v>
                </c:pt>
                <c:pt idx="15">
                  <c:v>18029</c:v>
                </c:pt>
                <c:pt idx="16">
                  <c:v>17019</c:v>
                </c:pt>
                <c:pt idx="17">
                  <c:v>16131</c:v>
                </c:pt>
                <c:pt idx="18">
                  <c:v>15009</c:v>
                </c:pt>
                <c:pt idx="19">
                  <c:v>14024</c:v>
                </c:pt>
                <c:pt idx="20">
                  <c:v>13002</c:v>
                </c:pt>
                <c:pt idx="21">
                  <c:v>12002</c:v>
                </c:pt>
                <c:pt idx="22">
                  <c:v>11016</c:v>
                </c:pt>
                <c:pt idx="23">
                  <c:v>10016</c:v>
                </c:pt>
                <c:pt idx="24">
                  <c:v>9036</c:v>
                </c:pt>
                <c:pt idx="25">
                  <c:v>8014</c:v>
                </c:pt>
                <c:pt idx="26">
                  <c:v>7010</c:v>
                </c:pt>
                <c:pt idx="27">
                  <c:v>6008</c:v>
                </c:pt>
                <c:pt idx="28">
                  <c:v>5016</c:v>
                </c:pt>
                <c:pt idx="29">
                  <c:v>4000</c:v>
                </c:pt>
                <c:pt idx="30">
                  <c:v>3022</c:v>
                </c:pt>
                <c:pt idx="31">
                  <c:v>2031</c:v>
                </c:pt>
                <c:pt idx="32">
                  <c:v>1011</c:v>
                </c:pt>
                <c:pt idx="33">
                  <c:v>900</c:v>
                </c:pt>
                <c:pt idx="34">
                  <c:v>800</c:v>
                </c:pt>
                <c:pt idx="35">
                  <c:v>713</c:v>
                </c:pt>
                <c:pt idx="36">
                  <c:v>602</c:v>
                </c:pt>
                <c:pt idx="37">
                  <c:v>501</c:v>
                </c:pt>
              </c:numCache>
            </c:numRef>
          </c:xVal>
          <c:yVal>
            <c:numRef>
              <c:f>List1!$B$54:$B$91</c:f>
              <c:numCache>
                <c:formatCode>General</c:formatCode>
                <c:ptCount val="38"/>
                <c:pt idx="0">
                  <c:v>23.1</c:v>
                </c:pt>
                <c:pt idx="1">
                  <c:v>21.6</c:v>
                </c:pt>
                <c:pt idx="2">
                  <c:v>17.7</c:v>
                </c:pt>
                <c:pt idx="3">
                  <c:v>14.8</c:v>
                </c:pt>
                <c:pt idx="4">
                  <c:v>12.6</c:v>
                </c:pt>
                <c:pt idx="5">
                  <c:v>9.5</c:v>
                </c:pt>
                <c:pt idx="6">
                  <c:v>6.2</c:v>
                </c:pt>
                <c:pt idx="7">
                  <c:v>2.8</c:v>
                </c:pt>
                <c:pt idx="8">
                  <c:v>-0.7</c:v>
                </c:pt>
                <c:pt idx="9">
                  <c:v>-3.6</c:v>
                </c:pt>
                <c:pt idx="10">
                  <c:v>-6.6</c:v>
                </c:pt>
                <c:pt idx="11">
                  <c:v>-10.8</c:v>
                </c:pt>
                <c:pt idx="12">
                  <c:v>-14.4</c:v>
                </c:pt>
                <c:pt idx="13">
                  <c:v>-17</c:v>
                </c:pt>
                <c:pt idx="14">
                  <c:v>-21.7</c:v>
                </c:pt>
                <c:pt idx="15">
                  <c:v>-24.7</c:v>
                </c:pt>
                <c:pt idx="16">
                  <c:v>-25.7</c:v>
                </c:pt>
                <c:pt idx="17">
                  <c:v>-25.4</c:v>
                </c:pt>
                <c:pt idx="18">
                  <c:v>-28.3</c:v>
                </c:pt>
                <c:pt idx="19">
                  <c:v>-31.4</c:v>
                </c:pt>
                <c:pt idx="20">
                  <c:v>-33.5</c:v>
                </c:pt>
                <c:pt idx="21">
                  <c:v>-34.5</c:v>
                </c:pt>
                <c:pt idx="22">
                  <c:v>-35.700000000000003</c:v>
                </c:pt>
                <c:pt idx="23">
                  <c:v>-33.700000000000003</c:v>
                </c:pt>
                <c:pt idx="24">
                  <c:v>-32.1</c:v>
                </c:pt>
                <c:pt idx="25">
                  <c:v>-29.3</c:v>
                </c:pt>
                <c:pt idx="26">
                  <c:v>-23.6</c:v>
                </c:pt>
                <c:pt idx="27">
                  <c:v>-18.2</c:v>
                </c:pt>
                <c:pt idx="28">
                  <c:v>-14</c:v>
                </c:pt>
                <c:pt idx="29">
                  <c:v>-8.1999999999999993</c:v>
                </c:pt>
                <c:pt idx="30">
                  <c:v>-3.1</c:v>
                </c:pt>
                <c:pt idx="31">
                  <c:v>2.4</c:v>
                </c:pt>
                <c:pt idx="32">
                  <c:v>5.6</c:v>
                </c:pt>
                <c:pt idx="33">
                  <c:v>5.9</c:v>
                </c:pt>
                <c:pt idx="34">
                  <c:v>6.4</c:v>
                </c:pt>
                <c:pt idx="35">
                  <c:v>6.6</c:v>
                </c:pt>
                <c:pt idx="36">
                  <c:v>7</c:v>
                </c:pt>
                <c:pt idx="37">
                  <c:v>10.9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62-470D-8615-65A753988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625536"/>
        <c:axId val="220652288"/>
      </c:scatterChart>
      <c:valAx>
        <c:axId val="220625536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0652288"/>
        <c:crosses val="autoZero"/>
        <c:crossBetween val="midCat"/>
      </c:valAx>
      <c:valAx>
        <c:axId val="220652288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0625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AD711-231A-4945-8AA0-90CD9E20F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7C31F5-4681-4463-B8FD-5972B1EA7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572129-828D-4A7A-85A3-7B0CAF97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47E1F8-F85F-4621-A597-AA2E8182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D3876C-939C-4322-903F-387BA913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95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24D24-B99F-4EC4-8485-C79C36A6D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CA1BC7-5C1F-4647-B2ED-368B109B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9B1A12-78D9-434A-918B-7F60147B0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D84920-4FB1-4CE3-822D-D2AA0CB0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5D2F89-C19B-4D5D-ABC4-6CE3E4F1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96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312646D-1021-4ED2-AA3E-44E8D9341F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01834D-5839-44DE-9F28-95A48AB6C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E4C0F0-622D-4927-91CA-C488CC8A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BC772D-4C5C-4392-8FC2-F1AE72D4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261071-963B-491A-867C-6F44D61E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42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693F6-12D4-44C4-A49F-3A274996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4069FF-9081-48C3-BA8F-B591B3915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528DDA-A0C2-4883-A0CA-8CEAF8BA5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852C7D-7BA3-4D71-A7A9-41ECD7F6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0A976F-42F4-4D04-8C95-F878DC33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3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F078E-8505-4B8A-A8CF-414A816E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9F337A-BCFF-4506-B245-B0B3F1E3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844FAA-C8BD-41F6-BD05-DEEA9C12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5C3777-BFE2-45AA-9EF3-49CD94A2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04766-8865-4A34-A180-00878901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61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E12096-1F92-44F6-80A8-FB0D515C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ADCE96-176C-4429-B25C-1516A9871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9132460-04B5-4C22-8083-B90421EE0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AC7591-C815-4A30-88B9-C4A6012C9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FCDA79-7B5E-451E-925B-B10E37B3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04F089-1096-4148-BBC8-E56C664DE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44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608E2-BE99-4731-ABD1-B76BD48C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F26982-69AF-4659-B5F1-88999D656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19A4AD0-9156-4746-92A5-661989175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A7B1E5C-D7B1-4EB5-B34F-B441710E9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7FD0438-3619-436F-8C59-8833BB22D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03BEA0-4526-4515-BA75-8DC35EE4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F593ABA-0822-4C56-8560-5B7D6EA2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0D68ED1-4DB1-4C74-8F65-CAECF0B2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65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26AB9-6184-47BA-877E-9A2241C7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134B93-8BB0-4073-957C-39FD33FF2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1E534C-8930-4B6D-B742-7DB9462E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206E6F-E9C4-4BC2-82BC-26996C76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5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B9E718C-0B26-4CFD-A2C5-C514C84F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727CCCA-9AAB-47A7-912A-8A287F3F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A07D5B-62B2-46CA-97AB-C6A3999E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72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84B53A-371C-4033-A5D0-0A1680BD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4F76A2-A93A-4B35-B106-287D86592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286FE27-3CE9-447E-99A3-06C4010B3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033862-FDBD-43EF-8B11-266C7991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B0A3D2-B83C-48C9-ABAB-DA49A96E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9CEFB8-56E0-476A-AA2E-F08A1B8B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95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232266-3D8E-402F-B91A-F12F8F65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4810E1F-EFED-44C0-A0A6-D39D430C3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D2A45FB-1FD6-4B28-817A-6F0498D0B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3E8AF5-A8F6-4593-8D38-7F468AA5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404341-CD39-4A5B-AF47-8CCE8C86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7A5938-0D40-452A-8C5C-C148EC9D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37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416E645-7D30-4C7E-AC17-9D44373D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C7D7369-9AE5-4AEA-83B9-1C3B49914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2AF833-E336-4628-93D9-6542EA010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375F2-2091-4BEF-A076-8BA161EB129D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616524-BAB3-4E81-A96F-C82CCF453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FDE0D0-F45B-4656-9D89-D3A70D821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BB37-29E9-4986-9B46-9414545BFF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18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fO4LAqVoIs" TargetMode="Externa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8fO4LAqVoIs" TargetMode="External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bi92hAUYn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753C112-D662-4818-A4F2-25C3E0DC8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5" y="823747"/>
            <a:ext cx="7927759" cy="6952646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3CF9C66-9BC4-4D82-AFE1-77CA74E2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b="1"/>
              <a:t>Dotkni se vesmíru</a:t>
            </a:r>
          </a:p>
        </p:txBody>
      </p:sp>
    </p:spTree>
    <p:extLst>
      <p:ext uri="{BB962C8B-B14F-4D97-AF65-F5344CB8AC3E}">
        <p14:creationId xmlns:p14="http://schemas.microsoft.com/office/powerpoint/2010/main" val="321453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FC2F6-7451-4699-ADCA-802C7CFA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Soutěž o grafickou podobu sondy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6C04E2-34EB-49DC-B0A3-621538925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4" y="1592309"/>
            <a:ext cx="6866965" cy="51502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8A09DB-7D8A-4958-BBE4-2F98A94D4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3672" y="2089664"/>
            <a:ext cx="5317564" cy="398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3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1BD94E-1A88-4FD0-B635-0A5DA20D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Volba Pilota letu – komunikace s organizátory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62AB3C-39C3-4371-ADB3-EF72EB5CE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" y="1853640"/>
            <a:ext cx="6185647" cy="46392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9DEE081-BC62-4661-A685-9213DE2B2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1850" y="2188135"/>
            <a:ext cx="5293659" cy="39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34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B840B5-F9B2-44FC-9EF6-A9FDABF33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Promítání filmu Helios, prof. </a:t>
            </a:r>
            <a:r>
              <a:rPr lang="cs-CZ" err="1"/>
              <a:t>Druckmüllera</a:t>
            </a:r>
            <a:br>
              <a:rPr lang="cs-CZ"/>
            </a:br>
            <a:r>
              <a:rPr lang="cs-CZ"/>
              <a:t>nabídka účasti pro ostatní ZŠ, Církevní gymnázium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EDB7C43-1644-4D42-A206-45873C74D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88" y="1690688"/>
            <a:ext cx="6598024" cy="4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4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6C557-C6A1-46DA-B7B7-D29A2B04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Učíme se s </a:t>
            </a:r>
            <a:r>
              <a:rPr lang="cs-CZ" err="1"/>
              <a:t>deváťky</a:t>
            </a:r>
            <a:r>
              <a:rPr lang="cs-CZ"/>
              <a:t> – fáze Měsíce, zatmění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E41405-50AD-4759-A9D0-E13AA2A92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116928"/>
            <a:ext cx="5238750" cy="39290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812D86E-B0E4-4066-8F05-896400BC5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6475" y="2074066"/>
            <a:ext cx="5353050" cy="40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46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E4B33-E02A-4229-B9B0-97414E4C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Prezentace projektu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3E423FF-D0BC-42D8-9D6F-7A9E1DE05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60388"/>
            <a:ext cx="6559882" cy="49071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FEF8942-F18B-4BA7-BF69-1DCDE9C73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6480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0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53E123-722F-4919-8DDA-BEF70EDCB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265746"/>
            <a:ext cx="4659846" cy="34977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8533EC-6785-4F70-AA79-E33AA5D8C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746"/>
            <a:ext cx="4659845" cy="62293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3EB200-9E82-4945-9916-D5E715498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93" y="3094457"/>
            <a:ext cx="4675907" cy="349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39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1B8B3B-F404-418D-8DCF-830067E39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42" y="421200"/>
            <a:ext cx="4519032" cy="60155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CA55FF-335B-4C20-91B1-56CAE0B64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6" y="713540"/>
            <a:ext cx="7235193" cy="54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7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9DEE6-56C8-44E1-92C2-EE9D1FB72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Exkurze do Hvězdárny a planetária Hradec Králové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F43ACB-22E7-41D3-9C0A-4FC12F65E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9" y="2161707"/>
            <a:ext cx="5665694" cy="42492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B3242A0-4FF2-445B-9B7A-8DB3E7881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6" y="2161707"/>
            <a:ext cx="5665695" cy="42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0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A5B7D-7D78-492F-A706-BB5BA073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Začínáme konstruovat a programovat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664DF9-DAD2-4ABA-A6B1-20D09046D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6469" y="2154330"/>
            <a:ext cx="5150224" cy="38626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B1A4F0-1270-41EC-A18B-29955D91B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81" y="1902437"/>
            <a:ext cx="4858871" cy="36441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7296277-5EFC-443E-A879-DEC5E3E57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189" y="2802217"/>
            <a:ext cx="4217895" cy="31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00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535E5DC-EE49-4FA0-8F27-793008510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49" y="286872"/>
            <a:ext cx="5970494" cy="44778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FEFC083-F9E6-44CA-8A2A-FDC08FCD7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4" y="2846293"/>
            <a:ext cx="4966447" cy="37248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65FD9D-C626-4C97-84D7-F3A67DEA8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9270" y="950260"/>
            <a:ext cx="6239434" cy="46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9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3DD4F-8B23-4B71-8D39-DAC9BD68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Poděkování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5D0C67-42EB-4EF9-B924-9E54F18D8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/>
              <a:t>Do projektu Dotkni se vesmíru jsme se s třídami 3.A a 6.B přihlásili v březnu 2022. Naším cílem bylo vyfotografovat zakřivení zemského povrchu. Naplánovali jsme si dlouhou cestu spojenou s velmi zajímavými úkoly a výzvami. Podařilo se nám je plnit díky propojení moderních metod vzdělávání tzv. STEAM (Science, Technology, </a:t>
            </a:r>
            <a:r>
              <a:rPr lang="cs-CZ" err="1"/>
              <a:t>Engineering</a:t>
            </a:r>
            <a:r>
              <a:rPr lang="cs-CZ"/>
              <a:t>, </a:t>
            </a:r>
            <a:r>
              <a:rPr lang="cs-CZ" err="1"/>
              <a:t>Arts</a:t>
            </a:r>
            <a:r>
              <a:rPr lang="cs-CZ"/>
              <a:t>, </a:t>
            </a:r>
            <a:r>
              <a:rPr lang="cs-CZ" err="1"/>
              <a:t>Math</a:t>
            </a:r>
            <a:r>
              <a:rPr lang="cs-CZ"/>
              <a:t>).</a:t>
            </a:r>
          </a:p>
          <a:p>
            <a:pPr marL="0" indent="0">
              <a:buNone/>
            </a:pPr>
            <a:endParaRPr lang="cs-CZ"/>
          </a:p>
          <a:p>
            <a:r>
              <a:rPr lang="cs-CZ"/>
              <a:t>Děkujeme organizátorům, sponzorům, vedení školy, zapojeným žákům a rodičům za aktivitu a podporu.</a:t>
            </a:r>
          </a:p>
          <a:p>
            <a:pPr marL="0" indent="0">
              <a:buNone/>
            </a:pPr>
            <a:endParaRPr lang="cs-CZ"/>
          </a:p>
          <a:p>
            <a:r>
              <a:rPr lang="cs-CZ"/>
              <a:t> Mgr. Jana Červená, Mgr. Petra Formáčková</a:t>
            </a:r>
          </a:p>
        </p:txBody>
      </p:sp>
    </p:spTree>
    <p:extLst>
      <p:ext uri="{BB962C8B-B14F-4D97-AF65-F5344CB8AC3E}">
        <p14:creationId xmlns:p14="http://schemas.microsoft.com/office/powerpoint/2010/main" val="3370841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E1EB68F-69B0-4DD0-852D-BE0189C03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44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6861D-31F0-4040-BC10-FC62FCB4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Programování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177CB-C9E7-4E40-8017-099349A89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8" y="2095499"/>
            <a:ext cx="4984376" cy="373828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25F15C0-7C98-43B1-8B41-E05991389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71" y="1214717"/>
            <a:ext cx="7333129" cy="549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1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7A1C6-8400-44FC-9A23-04669E7E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Představení sondy spolužákům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6F5510-A6FC-48E0-9190-539C32584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4" y="2041898"/>
            <a:ext cx="6028152" cy="44913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87624A2-0ACE-4566-9070-F95E1618F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09" y="1398493"/>
            <a:ext cx="5268053" cy="30157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C0626A-268A-4941-AA1E-9BA22EFB7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74" y="3850614"/>
            <a:ext cx="4026626" cy="30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9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B6AE2-3A6F-4628-A71D-E9FBA21B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Pozemní detekce sondy – tajná cesta po KH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E75C62-979D-40CD-891D-EBD25E20C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3961" y="2290202"/>
            <a:ext cx="4796118" cy="35970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41789CB-6F93-48F9-96FE-8DC70E045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6771209" cy="37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21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0B768-EF67-4E8A-B379-365B1D897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Biologický projekt – pozorování vlivu</a:t>
            </a:r>
            <a:br>
              <a:rPr lang="cs-CZ"/>
            </a:br>
            <a:r>
              <a:rPr lang="cs-CZ"/>
              <a:t> pobytu ve vesmíru na rostlinnou buňku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A704F9-C7EB-4291-B018-CE2D7F2A3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8" y="2568388"/>
            <a:ext cx="4085167" cy="30638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1137D6-BEC7-4BC9-8DF3-66D8D26F9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5317" y="2429246"/>
            <a:ext cx="4815544" cy="361165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74F63D1-DD63-4B7A-BD8C-297740484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7441" y="2429245"/>
            <a:ext cx="4815543" cy="36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7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EB4DE-E3B1-4465-BB07-E94A5113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Biologický projekt – pozorování vlivu</a:t>
            </a:r>
            <a:br>
              <a:rPr lang="cs-CZ"/>
            </a:br>
            <a:r>
              <a:rPr lang="cs-CZ"/>
              <a:t> pobytu ve vesmíru na rostlinnou buňku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51187D-D581-4DAF-99BF-37DC9BA9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" y="2245657"/>
            <a:ext cx="5271247" cy="39534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69D25B-A9BB-4225-9FEF-19779A713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2245657"/>
            <a:ext cx="5271247" cy="395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76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3FB5D-0F32-4710-8F77-871E03CB6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Maskot a jeho tým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43C9A5-3E95-4A42-98E9-E622458B9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9870" y="2031626"/>
            <a:ext cx="5351929" cy="40139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1DBB35-1417-4FF2-87ED-7496C94A5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154" y="2031626"/>
            <a:ext cx="5351929" cy="40139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063BEC8-C278-4346-95BB-EF62E70B2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754" y="321089"/>
            <a:ext cx="317781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72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AE7AA-7F19-4868-9085-005B4FA9F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Pozvání paní ředitelky k vypuštění sondy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B5B2D1-125E-4C4F-9616-450D65AC0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439" y="2115483"/>
            <a:ext cx="5174129" cy="388059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68404A9-35C4-43EC-A3D5-A894755A20CA}"/>
              </a:ext>
            </a:extLst>
          </p:cNvPr>
          <p:cNvSpPr/>
          <p:nvPr/>
        </p:nvSpPr>
        <p:spPr>
          <a:xfrm>
            <a:off x="6674199" y="2967335"/>
            <a:ext cx="3361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13.10.2022</a:t>
            </a:r>
          </a:p>
        </p:txBody>
      </p:sp>
    </p:spTree>
    <p:extLst>
      <p:ext uri="{BB962C8B-B14F-4D97-AF65-F5344CB8AC3E}">
        <p14:creationId xmlns:p14="http://schemas.microsoft.com/office/powerpoint/2010/main" val="1881073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46AA45-CCAC-46B9-B46D-C025A436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Poslední kontrola před letem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5B7E6F-9A3C-447E-9528-5A8A97ACF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535" y="2103519"/>
            <a:ext cx="5167312" cy="38754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54730A-F735-4B8C-8988-6CFDEE0D8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61" y="1674577"/>
            <a:ext cx="6311153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2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FD69E-27D9-4CDA-8969-B9A8AD58B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Sonda připravena k vypuštění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49842F-B99C-4AEC-814A-20B9BAFE0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4096" y="1023844"/>
            <a:ext cx="5269753" cy="39523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535B540-ACEB-48E9-AF85-674AAE5C6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03" y="1690688"/>
            <a:ext cx="6257365" cy="46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7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86A05-8F75-401F-AA6F-9B8B54584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Organizátoři, sponzoři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B605A9-04A4-423F-9DE2-F9A03981F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66" y="526876"/>
            <a:ext cx="5307105" cy="29852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76B848-9B25-4FB8-9CAE-B5BE5D30E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978" y="730997"/>
            <a:ext cx="2893658" cy="28915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7AACFC-4E18-47CB-B9BB-E12153C7C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2" y="2654377"/>
            <a:ext cx="3048006" cy="84429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630365E-A66C-4D86-91F8-0BEB68CBA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33" y="3551237"/>
            <a:ext cx="3294534" cy="26009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1A6FC27-6782-4A31-B97F-499DB615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753" y="3792046"/>
            <a:ext cx="27813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86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48B18-8E12-41C1-87EF-82CA7B6A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Obsah sondy – čidla teploty, nadmořské výšky, GPS, vlhkosti, kamera, rostlinky, maskot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5431C1-4650-40D8-8328-18F23DF60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0471" y="1690688"/>
            <a:ext cx="6598024" cy="4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1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269529-CC8A-4E4D-B9AE-7501D9010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Den D – vypouštění, Praha Hydrometeorologický ústav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D57D90-1E4B-4B98-8BCD-B901D774A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2730" y="2292444"/>
            <a:ext cx="4814047" cy="36105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920AE47-11F5-4055-AF61-097B4B3BA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21" y="2747684"/>
            <a:ext cx="5217459" cy="39130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91C56E-DDBD-4AB0-8C4B-1068259BD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0001" y="978272"/>
            <a:ext cx="4814048" cy="361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5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1C48C12-1903-4123-B565-97B27CDBD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40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418843E-3F9C-4454-A6EA-83061A178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19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FC81D3C-EDF9-403A-AA8C-08094D92B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" y="161364"/>
            <a:ext cx="7221071" cy="478278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320EEE4-7B3D-4350-B963-6BC981F76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54" y="2079812"/>
            <a:ext cx="6970499" cy="46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69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19D454E-FEA4-4DB2-86A3-72923E143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8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CFADB13-EB02-401C-9BEF-01E785FE7624}"/>
              </a:ext>
            </a:extLst>
          </p:cNvPr>
          <p:cNvSpPr txBox="1"/>
          <p:nvPr/>
        </p:nvSpPr>
        <p:spPr>
          <a:xfrm>
            <a:off x="8562975" y="266700"/>
            <a:ext cx="42481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Autor: Matyáš Kyncl, žák 9.A</a:t>
            </a:r>
          </a:p>
        </p:txBody>
      </p:sp>
    </p:spTree>
    <p:extLst>
      <p:ext uri="{BB962C8B-B14F-4D97-AF65-F5344CB8AC3E}">
        <p14:creationId xmlns:p14="http://schemas.microsoft.com/office/powerpoint/2010/main" val="446055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2B257-664F-4653-9ECD-6F44B4FA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D7B992-0F21-4F88-BA70-6BB7796B1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05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CAD22-F411-4A97-BBD2-FDC328BB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„Lovení“ sondy, obec Senožaty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12885B-CBFD-4E9F-99B7-83534F18D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2" y="2273409"/>
            <a:ext cx="6539753" cy="43315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30D8035-169C-4626-A22C-E6D19B57B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13335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72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BD1AB-FAEB-41F7-A18E-5B821237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Sonda nalezena, obec Bořetice, kraj Vysočina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65B029-6217-4F95-8FCE-0657B64A8A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3" y="1851212"/>
            <a:ext cx="6508376" cy="48812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622CE2-98F0-4349-8828-8AE625BDD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2154" y="2049555"/>
            <a:ext cx="5495365" cy="41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C6F48C-46CA-41D8-8B08-C811A7882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9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D0E8D8FE-1975-417F-9759-C5FE9BAA9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39" y="1519792"/>
            <a:ext cx="1800600" cy="24008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3295C59-240F-4C6A-96F9-FF9E96003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05" y="3501421"/>
            <a:ext cx="2400800" cy="18006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CBA886-9047-47AA-BE33-A8BD04C33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77" y="4561134"/>
            <a:ext cx="4057795" cy="22968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05C880-1497-4376-8AB2-30B12F44C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16" y="0"/>
            <a:ext cx="5200838" cy="45611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D34990-148C-4112-9473-4DA0E32C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Volba loga projektu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67CA6F4-6F3B-4472-BE95-7CA2B2540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410" y="1282724"/>
            <a:ext cx="1963133" cy="27790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7506D4-2DBF-43FB-8E60-80E0B4042E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94" y="3874145"/>
            <a:ext cx="4366105" cy="245493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5544C3A-12E7-4D3C-B769-7AF0104C6B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70" y="4457200"/>
            <a:ext cx="2983855" cy="22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05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0FFD29-CA68-4E63-919B-202B17CB6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59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2A8BA6C-9793-4B36-A853-3E283E381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BA9891E-B267-4ABF-8AA1-94930D43E174}"/>
              </a:ext>
            </a:extLst>
          </p:cNvPr>
          <p:cNvSpPr txBox="1"/>
          <p:nvPr/>
        </p:nvSpPr>
        <p:spPr>
          <a:xfrm>
            <a:off x="9139918" y="6477000"/>
            <a:ext cx="42481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Autor: Matyáš Kyncl, žák 9.A</a:t>
            </a:r>
          </a:p>
        </p:txBody>
      </p:sp>
    </p:spTree>
    <p:extLst>
      <p:ext uri="{BB962C8B-B14F-4D97-AF65-F5344CB8AC3E}">
        <p14:creationId xmlns:p14="http://schemas.microsoft.com/office/powerpoint/2010/main" val="2152247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5F2D95-ECFE-4856-9AC2-409EDF208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61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87583-26BA-43C7-B31B-6D67F8E7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Kontrola dat, pasažéra a konečně oběd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37CD8F-543B-4CC1-B602-D2DE9802B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3071" y="2201958"/>
            <a:ext cx="4993341" cy="37450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835DCE8-8E04-4B3E-A9ED-65A786A9E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1730" y="2201957"/>
            <a:ext cx="4993342" cy="37450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7B742F-4839-49B4-B280-D865456DA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9328" y="2201957"/>
            <a:ext cx="4993343" cy="374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61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44DC5-5FA9-4162-AA67-FF5CDBE6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Rodičovská příprava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B409AE-F266-499E-B2E0-8F1BC5867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0688"/>
            <a:ext cx="6680200" cy="50101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B67AFA-6AAC-4C0E-9BE1-975F46EBA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6762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3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36F5E-99FB-434B-9C57-B77F0851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Máme záběry z kamery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4E9057-6826-4633-B6C2-BA60572DC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3" y="2663825"/>
            <a:ext cx="6773183" cy="3829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A32EF2-2FC6-40FC-89C3-AC6EC79FD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7" y="322262"/>
            <a:ext cx="5858933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47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7C29E7F-C9B7-4342-A512-42B2714AE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27"/>
            <a:ext cx="12192000" cy="62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81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A2EF4-7824-459E-B328-D1A35547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Měsíc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E3C389-CB04-408A-BB1A-BBAB156DC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98" y="1982966"/>
            <a:ext cx="7835097" cy="45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98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B670E-CDAE-4388-8091-99FB0BF81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Údaje ze sondy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CC06AB-B2C8-4D16-997F-1116C3D1E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/>
              <a:t>Vypuštění sondy: 8:07, Praha</a:t>
            </a:r>
          </a:p>
          <a:p>
            <a:pPr marL="0" indent="0">
              <a:buNone/>
            </a:pPr>
            <a:r>
              <a:rPr lang="cs-CZ"/>
              <a:t>Prasknutí balónu: 10:30</a:t>
            </a:r>
          </a:p>
          <a:p>
            <a:pPr marL="0" indent="0">
              <a:buNone/>
            </a:pPr>
            <a:r>
              <a:rPr lang="cs-CZ"/>
              <a:t>Doba letu do prasknutí: 2 h 23 min</a:t>
            </a:r>
          </a:p>
          <a:p>
            <a:pPr marL="0" indent="0">
              <a:buNone/>
            </a:pPr>
            <a:r>
              <a:rPr lang="cs-CZ"/>
              <a:t>Dopad sondy: 11:20</a:t>
            </a:r>
          </a:p>
          <a:p>
            <a:pPr marL="0" indent="0">
              <a:buNone/>
            </a:pPr>
            <a:r>
              <a:rPr lang="cs-CZ"/>
              <a:t>Nález sondy v 11:35, Bořetice</a:t>
            </a:r>
          </a:p>
          <a:p>
            <a:pPr marL="0" indent="0">
              <a:buNone/>
            </a:pPr>
            <a:r>
              <a:rPr lang="cs-CZ"/>
              <a:t>Maximální výška: 34 568 </a:t>
            </a:r>
            <a:r>
              <a:rPr lang="cs-CZ" err="1"/>
              <a:t>m.n.m</a:t>
            </a:r>
            <a:endParaRPr lang="cs-CZ"/>
          </a:p>
          <a:p>
            <a:pPr marL="0" indent="0">
              <a:buNone/>
            </a:pPr>
            <a:r>
              <a:rPr lang="cs-CZ"/>
              <a:t>Průměrná rychlost letu vzhůru: 14,5 km/h</a:t>
            </a:r>
          </a:p>
          <a:p>
            <a:pPr marL="0" indent="0">
              <a:buNone/>
            </a:pPr>
            <a:r>
              <a:rPr lang="cs-CZ"/>
              <a:t>Průměrná rychlost pádu sondy: 41,7 km/h</a:t>
            </a:r>
          </a:p>
          <a:p>
            <a:pPr marL="0" indent="0">
              <a:buNone/>
            </a:pPr>
            <a:r>
              <a:rPr lang="cs-CZ"/>
              <a:t>Nejnižší naměřená teplota: -35,7 °C v 11 km</a:t>
            </a:r>
          </a:p>
        </p:txBody>
      </p:sp>
    </p:spTree>
    <p:extLst>
      <p:ext uri="{BB962C8B-B14F-4D97-AF65-F5344CB8AC3E}">
        <p14:creationId xmlns:p14="http://schemas.microsoft.com/office/powerpoint/2010/main" val="3895981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36F5E-99FB-434B-9C57-B77F0851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Graf závislosti teploty na nadmořské výšce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7D6B355D-0BF7-4893-9BD6-C1B1BE7967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336942"/>
              </p:ext>
            </p:extLst>
          </p:nvPr>
        </p:nvGraphicFramePr>
        <p:xfrm>
          <a:off x="206828" y="1780359"/>
          <a:ext cx="5905500" cy="364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70C7584-35C4-4150-995E-786DF99326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361066"/>
              </p:ext>
            </p:extLst>
          </p:nvPr>
        </p:nvGraphicFramePr>
        <p:xfrm>
          <a:off x="6411686" y="1804852"/>
          <a:ext cx="5391150" cy="364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334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441D0F0F-BBCC-46C6-9171-99EBFBC3B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30" y="3630706"/>
            <a:ext cx="4303059" cy="322729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081A105-EDAF-4B3E-926B-C5F439725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Sběr papíru – dofinancování nákladů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CC7270-5402-4C75-A937-124843921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933" y="2240897"/>
            <a:ext cx="4401671" cy="33012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29D4B70-8039-42F6-B54C-D1C21CCB2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57" y="1402976"/>
            <a:ext cx="4303059" cy="32272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5EC5A95-9E93-4E36-934C-19B163AB0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3841" y="768537"/>
            <a:ext cx="3227294" cy="242047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B3133FD-0127-48F4-BEFA-86A96268A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1478" y="3681132"/>
            <a:ext cx="3630706" cy="27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7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36F5E-99FB-434B-9C57-B77F0851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Exkurze do Hvězdárny Ondřejov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146324-D5D7-4113-95C6-BA4420DC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946" y="0"/>
            <a:ext cx="3861054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5FD6118-7F0B-4777-8792-3C4E3546D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277891"/>
            <a:ext cx="7486650" cy="42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12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36F5E-99FB-434B-9C57-B77F0851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Solarografie</a:t>
            </a:r>
            <a:r>
              <a:rPr lang="cs-CZ"/>
              <a:t> – výroba „dírkové komory“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C81E190-34E4-4A9C-BEEE-D68A48D57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7" y="1690688"/>
            <a:ext cx="3773654" cy="4865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EF271A-B45B-4F0F-91F9-9D2E00940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066" y="2547450"/>
            <a:ext cx="5520690" cy="34814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87A1D49-4608-4809-B46B-F4CF7B8B1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15" y="1470298"/>
            <a:ext cx="3105968" cy="50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47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36F5E-99FB-434B-9C57-B77F0851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Tým paní učitelky Mgr. Petry Formáčkové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4A621B-3AB9-423C-8D19-9722B27EB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83" y="1379789"/>
            <a:ext cx="9727034" cy="54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92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36F5E-99FB-434B-9C57-B77F0851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Tým paní učitelky Mgr. Jany Červené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77C08E-8FCF-44B9-8B24-B5B89583A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75" y="1264086"/>
            <a:ext cx="5611449" cy="559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56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3459" y="440871"/>
            <a:ext cx="4311876" cy="889907"/>
          </a:xfrm>
        </p:spPr>
        <p:txBody>
          <a:bodyPr>
            <a:normAutofit/>
          </a:bodyPr>
          <a:lstStyle/>
          <a:p>
            <a:r>
              <a:rPr lang="cs-CZ" sz="4400"/>
              <a:t>Video z letu sondy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225176" y="754630"/>
            <a:ext cx="7763036" cy="723122"/>
          </a:xfrm>
        </p:spPr>
        <p:txBody>
          <a:bodyPr>
            <a:normAutofit/>
          </a:bodyPr>
          <a:lstStyle/>
          <a:p>
            <a:r>
              <a:rPr lang="cs-CZ" sz="2800" dirty="0" err="1"/>
              <a:t>YouTube</a:t>
            </a:r>
            <a:r>
              <a:rPr lang="cs-CZ" sz="2800" dirty="0"/>
              <a:t> kanál: TGM SPACE  Odkaz: </a:t>
            </a:r>
            <a:r>
              <a:rPr lang="cs-CZ" sz="2800" dirty="0">
                <a:hlinkClick r:id="rId3"/>
              </a:rPr>
              <a:t>video</a:t>
            </a:r>
            <a:endParaRPr lang="cs-CZ" sz="2800" dirty="0"/>
          </a:p>
        </p:txBody>
      </p:sp>
      <p:pic>
        <p:nvPicPr>
          <p:cNvPr id="5" name="Online médium 4" title="Vypouštění vesmírné sondy /TGM SPACE/">
            <a:hlinkClick r:id="" action="ppaction://media"/>
            <a:extLst>
              <a:ext uri="{FF2B5EF4-FFF2-40B4-BE49-F238E27FC236}">
                <a16:creationId xmlns:a16="http://schemas.microsoft.com/office/drawing/2014/main" id="{D4607DB7-1689-4DB8-B65D-3251D97769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77436" y="1477752"/>
            <a:ext cx="8837127" cy="49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32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EC09737-3EEB-489C-B33F-9136225BE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27"/>
            <a:ext cx="12192000" cy="627274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78BA9DA-9BEC-4EF8-831C-C0CDAE756556}"/>
              </a:ext>
            </a:extLst>
          </p:cNvPr>
          <p:cNvSpPr/>
          <p:nvPr/>
        </p:nvSpPr>
        <p:spPr>
          <a:xfrm>
            <a:off x="4546763" y="2967335"/>
            <a:ext cx="3098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Děkujeme</a:t>
            </a:r>
          </a:p>
        </p:txBody>
      </p:sp>
    </p:spTree>
    <p:extLst>
      <p:ext uri="{BB962C8B-B14F-4D97-AF65-F5344CB8AC3E}">
        <p14:creationId xmlns:p14="http://schemas.microsoft.com/office/powerpoint/2010/main" val="183431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7ABE2-F48A-4050-984C-149C6471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0223" cy="1325563"/>
          </a:xfrm>
        </p:spPr>
        <p:txBody>
          <a:bodyPr/>
          <a:lstStyle/>
          <a:p>
            <a:r>
              <a:rPr lang="cs-CZ"/>
              <a:t>Natáčení videa k žádosti o </a:t>
            </a:r>
            <a:r>
              <a:rPr lang="cs-CZ" err="1"/>
              <a:t>minigrant</a:t>
            </a:r>
            <a:r>
              <a:rPr lang="cs-CZ"/>
              <a:t> </a:t>
            </a:r>
            <a:r>
              <a:rPr lang="cs-CZ" err="1"/>
              <a:t>Eduzměna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AA78FD-A2B9-402A-9169-9B199DED5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" y="1604682"/>
            <a:ext cx="4864847" cy="36486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19A710-A9CA-494E-9610-9AC0C3DBE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47" y="1746064"/>
            <a:ext cx="6329082" cy="47468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49563" y="5470071"/>
            <a:ext cx="437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hlinkClick r:id="rId4"/>
              </a:rPr>
              <a:t>Video k žádosti pro Eduzměnu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27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E4012-118F-49B0-B47A-674707A9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Práce žáků – co víme o vesmíru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05D1DA-F456-4E66-B427-4F78D2FC6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4" y="2355473"/>
            <a:ext cx="5407959" cy="30446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3B39CE-6B35-4278-B386-120D8CF8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59" y="2377244"/>
            <a:ext cx="5407960" cy="30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59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F4D01A8-A3DB-49E2-8BBD-EE599B2CD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220171"/>
            <a:ext cx="4338918" cy="244281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99F4A1-7D75-4A9E-B373-3486FC03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Práce žáků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9F9DAF-D9B7-4134-8436-1DAF1A1CE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1" y="1416423"/>
            <a:ext cx="4483845" cy="252440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10D3274-5392-4FD2-890B-5EF2DC3B6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38" y="365125"/>
            <a:ext cx="3418668" cy="60722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1684CA3-7CF5-4ABA-94FB-EDB65ACCF3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7175" y="1501773"/>
            <a:ext cx="5139272" cy="38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F2653-7F0B-49A2-BE00-27BCE0601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Výroba vlastního balónu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3C4B7C-AF7D-42A7-95F7-F150716B2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1363849"/>
            <a:ext cx="6902824" cy="51771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965B81-C33E-43CB-AEC0-7B02B7BD9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4255" y="1733585"/>
            <a:ext cx="5494151" cy="41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603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444</Words>
  <Application>Microsoft Office PowerPoint</Application>
  <PresentationFormat>Širokoúhlá obrazovka</PresentationFormat>
  <Paragraphs>64</Paragraphs>
  <Slides>55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Motiv Office</vt:lpstr>
      <vt:lpstr>Dotkni se vesmíru</vt:lpstr>
      <vt:lpstr>Poděkování</vt:lpstr>
      <vt:lpstr>Organizátoři, sponzoři</vt:lpstr>
      <vt:lpstr>Volba loga projektu</vt:lpstr>
      <vt:lpstr>Sběr papíru – dofinancování nákladů</vt:lpstr>
      <vt:lpstr>Natáčení videa k žádosti o minigrant Eduzměna</vt:lpstr>
      <vt:lpstr>Práce žáků – co víme o vesmíru</vt:lpstr>
      <vt:lpstr>Práce žáků</vt:lpstr>
      <vt:lpstr>Výroba vlastního balónu</vt:lpstr>
      <vt:lpstr>Soutěž o grafickou podobu sondy</vt:lpstr>
      <vt:lpstr>Volba Pilota letu – komunikace s organizátory</vt:lpstr>
      <vt:lpstr>Promítání filmu Helios, prof. Druckmüllera nabídka účasti pro ostatní ZŠ, Církevní gymnázium</vt:lpstr>
      <vt:lpstr>Učíme se s deváťky – fáze Měsíce, zatmění</vt:lpstr>
      <vt:lpstr>Prezentace projektu</vt:lpstr>
      <vt:lpstr>Prezentace aplikace PowerPoint</vt:lpstr>
      <vt:lpstr>Prezentace aplikace PowerPoint</vt:lpstr>
      <vt:lpstr>Exkurze do Hvězdárny a planetária Hradec Králové</vt:lpstr>
      <vt:lpstr>Začínáme konstruovat a programovat</vt:lpstr>
      <vt:lpstr>Prezentace aplikace PowerPoint</vt:lpstr>
      <vt:lpstr>Prezentace aplikace PowerPoint</vt:lpstr>
      <vt:lpstr>Programování</vt:lpstr>
      <vt:lpstr>Představení sondy spolužákům</vt:lpstr>
      <vt:lpstr>Pozemní detekce sondy – tajná cesta po KH</vt:lpstr>
      <vt:lpstr>Biologický projekt – pozorování vlivu  pobytu ve vesmíru na rostlinnou buňku</vt:lpstr>
      <vt:lpstr>Biologický projekt – pozorování vlivu  pobytu ve vesmíru na rostlinnou buňku</vt:lpstr>
      <vt:lpstr>Maskot a jeho tým</vt:lpstr>
      <vt:lpstr>Pozvání paní ředitelky k vypuštění sondy</vt:lpstr>
      <vt:lpstr>Poslední kontrola před letem</vt:lpstr>
      <vt:lpstr>Sonda připravena k vypuštění</vt:lpstr>
      <vt:lpstr>Obsah sondy – čidla teploty, nadmořské výšky, GPS, vlhkosti, kamera, rostlinky, maskot</vt:lpstr>
      <vt:lpstr>Den D – vypouštění, Praha Hydrometeorologický ústav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„Lovení“ sondy, obec Senožaty</vt:lpstr>
      <vt:lpstr>Sonda nalezena, obec Bořetice, kraj Vysočina</vt:lpstr>
      <vt:lpstr>Prezentace aplikace PowerPoint</vt:lpstr>
      <vt:lpstr>Prezentace aplikace PowerPoint</vt:lpstr>
      <vt:lpstr>Prezentace aplikace PowerPoint</vt:lpstr>
      <vt:lpstr>Prezentace aplikace PowerPoint</vt:lpstr>
      <vt:lpstr>Kontrola dat, pasažéra a konečně oběd</vt:lpstr>
      <vt:lpstr>Rodičovská příprava</vt:lpstr>
      <vt:lpstr>Máme záběry z kamery</vt:lpstr>
      <vt:lpstr>Prezentace aplikace PowerPoint</vt:lpstr>
      <vt:lpstr>Měsíc</vt:lpstr>
      <vt:lpstr>Údaje ze sondy</vt:lpstr>
      <vt:lpstr>Graf závislosti teploty na nadmořské výšce</vt:lpstr>
      <vt:lpstr>Exkurze do Hvězdárny Ondřejov</vt:lpstr>
      <vt:lpstr>Solarografie – výroba „dírkové komory“</vt:lpstr>
      <vt:lpstr>Tým paní učitelky Mgr. Petry Formáčkové</vt:lpstr>
      <vt:lpstr>Tým paní učitelky Mgr. Jany Červené</vt:lpstr>
      <vt:lpstr>Video z letu sondy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Masaryčka letí do vesmíru</dc:title>
  <dc:creator>Jana Červená</dc:creator>
  <cp:lastModifiedBy>Jana Červená</cp:lastModifiedBy>
  <cp:revision>5</cp:revision>
  <dcterms:created xsi:type="dcterms:W3CDTF">2022-10-22T10:31:11Z</dcterms:created>
  <dcterms:modified xsi:type="dcterms:W3CDTF">2023-01-17T08:10:19Z</dcterms:modified>
</cp:coreProperties>
</file>